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TDTD가온" panose="020B0600000101010101" charset="-127"/>
      <p:regular r:id="rId13"/>
    </p:embeddedFont>
    <p:embeddedFont>
      <p:font typeface="Tlab 돋움 미디움 Bold" panose="020B0600000101010101" charset="-127"/>
      <p:regular r:id="rId14"/>
    </p:embeddedFont>
    <p:embeddedFont>
      <p:font typeface="Tlab 돋움 미디움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1801" y="251671"/>
            <a:ext cx="4729966" cy="777029"/>
          </a:xfrm>
          <a:custGeom>
            <a:avLst/>
            <a:gdLst/>
            <a:ahLst/>
            <a:cxnLst/>
            <a:rect l="l" t="t" r="r" b="b"/>
            <a:pathLst>
              <a:path w="4729966" h="777029">
                <a:moveTo>
                  <a:pt x="0" y="0"/>
                </a:moveTo>
                <a:lnTo>
                  <a:pt x="4729965" y="0"/>
                </a:lnTo>
                <a:lnTo>
                  <a:pt x="4729965" y="777029"/>
                </a:lnTo>
                <a:lnTo>
                  <a:pt x="0" y="77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9074" y="4972050"/>
            <a:ext cx="15449853" cy="7954061"/>
          </a:xfrm>
          <a:custGeom>
            <a:avLst/>
            <a:gdLst/>
            <a:ahLst/>
            <a:cxnLst/>
            <a:rect l="l" t="t" r="r" b="b"/>
            <a:pathLst>
              <a:path w="15449853" h="7954061">
                <a:moveTo>
                  <a:pt x="0" y="0"/>
                </a:moveTo>
                <a:lnTo>
                  <a:pt x="15449852" y="0"/>
                </a:lnTo>
                <a:lnTo>
                  <a:pt x="15449852" y="7954061"/>
                </a:lnTo>
                <a:lnTo>
                  <a:pt x="0" y="7954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47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96915" y="2986516"/>
            <a:ext cx="11811000" cy="223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95"/>
              </a:lnSpc>
            </a:pPr>
            <a:r>
              <a:rPr lang="en-US" sz="13139">
                <a:solidFill>
                  <a:srgbClr val="25602A"/>
                </a:solidFill>
                <a:ea typeface="Tlab 돋움 미디움 Bold"/>
              </a:rPr>
              <a:t>지구를 지켜라!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7871" y="2094525"/>
            <a:ext cx="5644855" cy="94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39B54A"/>
                </a:solidFill>
                <a:ea typeface="Tlab 돋움 미디움 Bold"/>
              </a:rPr>
              <a:t>환경</a:t>
            </a:r>
          </a:p>
        </p:txBody>
      </p:sp>
      <p:sp>
        <p:nvSpPr>
          <p:cNvPr id="6" name="Freeform 6"/>
          <p:cNvSpPr/>
          <p:nvPr/>
        </p:nvSpPr>
        <p:spPr>
          <a:xfrm>
            <a:off x="-1654887" y="-1591564"/>
            <a:ext cx="4901273" cy="5026946"/>
          </a:xfrm>
          <a:custGeom>
            <a:avLst/>
            <a:gdLst/>
            <a:ahLst/>
            <a:cxnLst/>
            <a:rect l="l" t="t" r="r" b="b"/>
            <a:pathLst>
              <a:path w="4901273" h="5026946">
                <a:moveTo>
                  <a:pt x="0" y="0"/>
                </a:moveTo>
                <a:lnTo>
                  <a:pt x="4901273" y="0"/>
                </a:lnTo>
                <a:lnTo>
                  <a:pt x="4901273" y="5026946"/>
                </a:lnTo>
                <a:lnTo>
                  <a:pt x="0" y="502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04588" y="5710302"/>
            <a:ext cx="5644855" cy="94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524627"/>
                </a:solidFill>
                <a:latin typeface="Tlab 돋움 미디움 Bold"/>
              </a:rPr>
              <a:t>1그룹 6팀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992CD4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058" y="123386"/>
            <a:ext cx="1312498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4.프로젝트 결과물 - 개발 언어/환경 및 활용 기술 소개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97056" y="4645308"/>
            <a:ext cx="4987327" cy="5017489"/>
            <a:chOff x="0" y="0"/>
            <a:chExt cx="1226440" cy="12338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6440" cy="1233857"/>
            </a:xfrm>
            <a:custGeom>
              <a:avLst/>
              <a:gdLst/>
              <a:ahLst/>
              <a:cxnLst/>
              <a:rect l="l" t="t" r="r" b="b"/>
              <a:pathLst>
                <a:path w="1226440" h="1233857">
                  <a:moveTo>
                    <a:pt x="106642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73837"/>
                  </a:lnTo>
                  <a:lnTo>
                    <a:pt x="160020" y="1233857"/>
                  </a:lnTo>
                  <a:lnTo>
                    <a:pt x="1066420" y="1233857"/>
                  </a:lnTo>
                  <a:lnTo>
                    <a:pt x="1226440" y="1073837"/>
                  </a:lnTo>
                  <a:lnTo>
                    <a:pt x="1226440" y="160020"/>
                  </a:lnTo>
                  <a:lnTo>
                    <a:pt x="106642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1AAD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6697056" y="5532579"/>
            <a:ext cx="4987327" cy="0"/>
          </a:xfrm>
          <a:prstGeom prst="line">
            <a:avLst/>
          </a:prstGeom>
          <a:ln w="38100" cap="flat">
            <a:solidFill>
              <a:srgbClr val="791A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529273" y="4652924"/>
            <a:ext cx="1322894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  <a:spcBef>
                <a:spcPct val="0"/>
              </a:spcBef>
            </a:pPr>
            <a:r>
              <a:rPr lang="en-US" sz="4069">
                <a:solidFill>
                  <a:srgbClr val="000000"/>
                </a:solidFill>
                <a:latin typeface="Tlab 돋움 미디움"/>
              </a:rPr>
              <a:t>Unity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7056" y="5950493"/>
            <a:ext cx="4987327" cy="323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u="sng">
                <a:solidFill>
                  <a:srgbClr val="000000"/>
                </a:solidFill>
                <a:latin typeface="Tlab 돋움 미디움"/>
              </a:rPr>
              <a:t>C#</a:t>
            </a:r>
          </a:p>
          <a:p>
            <a:pPr algn="ctr">
              <a:lnSpc>
                <a:spcPts val="2136"/>
              </a:lnSpc>
              <a:spcBef>
                <a:spcPct val="0"/>
              </a:spcBef>
            </a:pPr>
            <a:endParaRPr lang="en-US" sz="3051" u="sng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Unity Asset Store 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Asset Download</a:t>
            </a:r>
          </a:p>
          <a:p>
            <a:pPr algn="ctr">
              <a:lnSpc>
                <a:spcPts val="2136"/>
              </a:lnSpc>
              <a:spcBef>
                <a:spcPct val="0"/>
              </a:spcBef>
            </a:pPr>
            <a:endParaRPr lang="en-US" sz="3051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Sketchfab 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Web-based platform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83242" y="1783645"/>
            <a:ext cx="3917341" cy="7937292"/>
            <a:chOff x="0" y="0"/>
            <a:chExt cx="963319" cy="19518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3319" cy="1951870"/>
            </a:xfrm>
            <a:custGeom>
              <a:avLst/>
              <a:gdLst/>
              <a:ahLst/>
              <a:cxnLst/>
              <a:rect l="l" t="t" r="r" b="b"/>
              <a:pathLst>
                <a:path w="963319" h="1951870">
                  <a:moveTo>
                    <a:pt x="80329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91850"/>
                  </a:lnTo>
                  <a:lnTo>
                    <a:pt x="160020" y="1951870"/>
                  </a:lnTo>
                  <a:lnTo>
                    <a:pt x="803299" y="1951870"/>
                  </a:lnTo>
                  <a:lnTo>
                    <a:pt x="963319" y="1791850"/>
                  </a:lnTo>
                  <a:lnTo>
                    <a:pt x="963319" y="160020"/>
                  </a:lnTo>
                  <a:lnTo>
                    <a:pt x="803299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1AAD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2183242" y="2890618"/>
            <a:ext cx="3893981" cy="0"/>
          </a:xfrm>
          <a:prstGeom prst="line">
            <a:avLst/>
          </a:prstGeom>
          <a:ln w="38100" cap="flat">
            <a:solidFill>
              <a:srgbClr val="791A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2792885" y="2061561"/>
            <a:ext cx="2753993" cy="59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Tlab 돋움 미디움"/>
              </a:rPr>
              <a:t>3D Modeling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280856" y="4703449"/>
            <a:ext cx="3917341" cy="5017489"/>
            <a:chOff x="0" y="0"/>
            <a:chExt cx="963319" cy="12338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3319" cy="1233857"/>
            </a:xfrm>
            <a:custGeom>
              <a:avLst/>
              <a:gdLst/>
              <a:ahLst/>
              <a:cxnLst/>
              <a:rect l="l" t="t" r="r" b="b"/>
              <a:pathLst>
                <a:path w="963319" h="1233857">
                  <a:moveTo>
                    <a:pt x="80329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73837"/>
                  </a:lnTo>
                  <a:lnTo>
                    <a:pt x="160020" y="1233857"/>
                  </a:lnTo>
                  <a:lnTo>
                    <a:pt x="803299" y="1233857"/>
                  </a:lnTo>
                  <a:lnTo>
                    <a:pt x="963319" y="1073837"/>
                  </a:lnTo>
                  <a:lnTo>
                    <a:pt x="963319" y="160020"/>
                  </a:lnTo>
                  <a:lnTo>
                    <a:pt x="803299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1AAD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80856" y="5737312"/>
            <a:ext cx="3917341" cy="377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u="sng">
                <a:solidFill>
                  <a:srgbClr val="000000"/>
                </a:solidFill>
                <a:latin typeface="Tlab 돋움 미디움"/>
              </a:rPr>
              <a:t>JavaScript</a:t>
            </a:r>
          </a:p>
          <a:p>
            <a:pPr algn="ctr">
              <a:lnSpc>
                <a:spcPts val="2136"/>
              </a:lnSpc>
            </a:pPr>
            <a:endParaRPr lang="en-US" sz="3051" u="sng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Sever</a:t>
            </a:r>
          </a:p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node.js</a:t>
            </a:r>
          </a:p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Express.js</a:t>
            </a:r>
          </a:p>
          <a:p>
            <a:pPr algn="ctr">
              <a:lnSpc>
                <a:spcPts val="2136"/>
              </a:lnSpc>
            </a:pPr>
            <a:endParaRPr lang="en-US" sz="3051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DataBase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My SQL</a:t>
            </a:r>
          </a:p>
        </p:txBody>
      </p:sp>
      <p:sp>
        <p:nvSpPr>
          <p:cNvPr id="22" name="AutoShape 22"/>
          <p:cNvSpPr/>
          <p:nvPr/>
        </p:nvSpPr>
        <p:spPr>
          <a:xfrm>
            <a:off x="2280856" y="5478218"/>
            <a:ext cx="3893981" cy="0"/>
          </a:xfrm>
          <a:prstGeom prst="line">
            <a:avLst/>
          </a:prstGeom>
          <a:ln w="38100" cap="flat">
            <a:solidFill>
              <a:srgbClr val="791A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3300135" y="4636774"/>
            <a:ext cx="1695456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  <a:spcBef>
                <a:spcPct val="0"/>
              </a:spcBef>
            </a:pPr>
            <a:r>
              <a:rPr lang="en-US" sz="4069">
                <a:solidFill>
                  <a:srgbClr val="000000"/>
                </a:solidFill>
                <a:latin typeface="Tlab 돋움 미디움"/>
              </a:rPr>
              <a:t>Server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83242" y="3612370"/>
            <a:ext cx="3893981" cy="48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Unity Asset 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Assignment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 Lighting</a:t>
            </a:r>
          </a:p>
          <a:p>
            <a:pPr algn="ctr">
              <a:lnSpc>
                <a:spcPts val="2136"/>
              </a:lnSpc>
              <a:spcBef>
                <a:spcPct val="0"/>
              </a:spcBef>
            </a:pPr>
            <a:endParaRPr lang="en-US" sz="3051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Blender,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3D max Asset modification</a:t>
            </a:r>
          </a:p>
          <a:p>
            <a:pPr algn="ctr">
              <a:lnSpc>
                <a:spcPts val="2136"/>
              </a:lnSpc>
              <a:spcBef>
                <a:spcPct val="0"/>
              </a:spcBef>
            </a:pPr>
            <a:endParaRPr lang="en-US" sz="3051">
              <a:solidFill>
                <a:srgbClr val="000000"/>
              </a:solidFill>
              <a:latin typeface="Tlab 돋움 미디움"/>
            </a:endParaRP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Photoshop 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UI screen design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87417" y="1989298"/>
            <a:ext cx="9563700" cy="2307168"/>
            <a:chOff x="0" y="0"/>
            <a:chExt cx="2351822" cy="5673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51822" cy="567359"/>
            </a:xfrm>
            <a:custGeom>
              <a:avLst/>
              <a:gdLst/>
              <a:ahLst/>
              <a:cxnLst/>
              <a:rect l="l" t="t" r="r" b="b"/>
              <a:pathLst>
                <a:path w="2351822" h="567359">
                  <a:moveTo>
                    <a:pt x="219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07339"/>
                  </a:lnTo>
                  <a:lnTo>
                    <a:pt x="160020" y="567359"/>
                  </a:lnTo>
                  <a:lnTo>
                    <a:pt x="2191802" y="567359"/>
                  </a:lnTo>
                  <a:lnTo>
                    <a:pt x="2351822" y="407339"/>
                  </a:lnTo>
                  <a:lnTo>
                    <a:pt x="2351822" y="160020"/>
                  </a:lnTo>
                  <a:lnTo>
                    <a:pt x="2191802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1AAD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2187417" y="2829409"/>
            <a:ext cx="9463876" cy="0"/>
          </a:xfrm>
          <a:prstGeom prst="line">
            <a:avLst/>
          </a:prstGeom>
          <a:ln w="38100" cap="flat">
            <a:solidFill>
              <a:srgbClr val="791A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5262954" y="2061561"/>
            <a:ext cx="3045677" cy="59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Tlab 돋움 미디움"/>
              </a:rPr>
              <a:t>Datascience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7417" y="2946680"/>
            <a:ext cx="9563700" cy="106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?Python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Tlab 돋움 미디움"/>
              </a:rPr>
              <a:t>- Crawling, Beautifulsoup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992CD4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5999" y="1734217"/>
            <a:ext cx="11437389" cy="5333497"/>
          </a:xfrm>
          <a:custGeom>
            <a:avLst/>
            <a:gdLst/>
            <a:ahLst/>
            <a:cxnLst/>
            <a:rect l="l" t="t" r="r" b="b"/>
            <a:pathLst>
              <a:path w="11437389" h="5333497">
                <a:moveTo>
                  <a:pt x="0" y="0"/>
                </a:moveTo>
                <a:lnTo>
                  <a:pt x="11437389" y="0"/>
                </a:lnTo>
                <a:lnTo>
                  <a:pt x="11437389" y="5333497"/>
                </a:lnTo>
                <a:lnTo>
                  <a:pt x="0" y="5333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058" y="123386"/>
            <a:ext cx="962264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4.프로젝트 결과물 - 상세 기능 구현 정도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5999" y="7643495"/>
            <a:ext cx="321945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씨앗 뿌리기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물주기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나무의 성장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점프구현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4253" y="7643495"/>
            <a:ext cx="767476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나무의 갯수에 따라 지구 온도 하강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온도의 하강 정도에 따라 맑아지는 하늘 구현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포인트 적립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lab 돋움 미디움"/>
              </a:rPr>
              <a:t>PC / 모바일 환경으로 구현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2905" y="4118042"/>
            <a:ext cx="6695198" cy="372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4999">
                <a:solidFill>
                  <a:srgbClr val="000000"/>
                </a:solidFill>
                <a:latin typeface="Tlab 돋움 미디움"/>
              </a:rPr>
              <a:t>1.</a:t>
            </a:r>
            <a:r>
              <a:rPr lang="en-US" sz="4999">
                <a:solidFill>
                  <a:srgbClr val="000000"/>
                </a:solidFill>
                <a:ea typeface="Tlab 돋움 미디움"/>
              </a:rPr>
              <a:t>프로젝트 개요</a:t>
            </a:r>
          </a:p>
          <a:p>
            <a:pPr>
              <a:lnSpc>
                <a:spcPts val="7499"/>
              </a:lnSpc>
            </a:pPr>
            <a:r>
              <a:rPr lang="en-US" sz="4999">
                <a:solidFill>
                  <a:srgbClr val="000000"/>
                </a:solidFill>
                <a:latin typeface="Tlab 돋움 미디움"/>
              </a:rPr>
              <a:t>2.팀 소개</a:t>
            </a:r>
          </a:p>
          <a:p>
            <a:pPr>
              <a:lnSpc>
                <a:spcPts val="7499"/>
              </a:lnSpc>
            </a:pPr>
            <a:r>
              <a:rPr lang="en-US" sz="4999">
                <a:solidFill>
                  <a:srgbClr val="000000"/>
                </a:solidFill>
                <a:latin typeface="Tlab 돋움 미디움"/>
              </a:rPr>
              <a:t>3.시장 조사 및 분석</a:t>
            </a:r>
          </a:p>
          <a:p>
            <a:pPr>
              <a:lnSpc>
                <a:spcPts val="7499"/>
              </a:lnSpc>
            </a:pPr>
            <a:r>
              <a:rPr lang="en-US" sz="4999">
                <a:solidFill>
                  <a:srgbClr val="000000"/>
                </a:solidFill>
                <a:latin typeface="Tlab 돋움 미디움"/>
              </a:rPr>
              <a:t>4.프로젝트 결과물 설명</a:t>
            </a:r>
          </a:p>
        </p:txBody>
      </p:sp>
      <p:sp>
        <p:nvSpPr>
          <p:cNvPr id="3" name="Freeform 3"/>
          <p:cNvSpPr/>
          <p:nvPr/>
        </p:nvSpPr>
        <p:spPr>
          <a:xfrm>
            <a:off x="10214182" y="3108695"/>
            <a:ext cx="6159713" cy="5466745"/>
          </a:xfrm>
          <a:custGeom>
            <a:avLst/>
            <a:gdLst/>
            <a:ahLst/>
            <a:cxnLst/>
            <a:rect l="l" t="t" r="r" b="b"/>
            <a:pathLst>
              <a:path w="6159713" h="5466745">
                <a:moveTo>
                  <a:pt x="0" y="0"/>
                </a:moveTo>
                <a:lnTo>
                  <a:pt x="6159713" y="0"/>
                </a:lnTo>
                <a:lnTo>
                  <a:pt x="6159713" y="5466746"/>
                </a:lnTo>
                <a:lnTo>
                  <a:pt x="0" y="546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36069" y="1888038"/>
            <a:ext cx="2588869" cy="171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1"/>
              </a:lnSpc>
            </a:pPr>
            <a:r>
              <a:rPr lang="en-US" sz="10022">
                <a:solidFill>
                  <a:srgbClr val="2E3192"/>
                </a:solidFill>
                <a:ea typeface="Tlab 돋움 미디움 Bold"/>
              </a:rPr>
              <a:t>목차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004AAD">
                <a:alpha val="8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7838" y="2226305"/>
            <a:ext cx="5764950" cy="8235643"/>
          </a:xfrm>
          <a:custGeom>
            <a:avLst/>
            <a:gdLst/>
            <a:ahLst/>
            <a:cxnLst/>
            <a:rect l="l" t="t" r="r" b="b"/>
            <a:pathLst>
              <a:path w="5764950" h="8235643">
                <a:moveTo>
                  <a:pt x="0" y="0"/>
                </a:moveTo>
                <a:lnTo>
                  <a:pt x="5764950" y="0"/>
                </a:lnTo>
                <a:lnTo>
                  <a:pt x="5764950" y="8235643"/>
                </a:lnTo>
                <a:lnTo>
                  <a:pt x="0" y="8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84072" y="2100217"/>
            <a:ext cx="5764950" cy="8235643"/>
          </a:xfrm>
          <a:custGeom>
            <a:avLst/>
            <a:gdLst/>
            <a:ahLst/>
            <a:cxnLst/>
            <a:rect l="l" t="t" r="r" b="b"/>
            <a:pathLst>
              <a:path w="5764950" h="8235643">
                <a:moveTo>
                  <a:pt x="0" y="0"/>
                </a:moveTo>
                <a:lnTo>
                  <a:pt x="5764950" y="0"/>
                </a:lnTo>
                <a:lnTo>
                  <a:pt x="5764950" y="8235643"/>
                </a:lnTo>
                <a:lnTo>
                  <a:pt x="0" y="8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25602A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02990" y="2332632"/>
            <a:ext cx="311271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02F1B"/>
                </a:solidFill>
                <a:ea typeface="Tlab 돋움 미디움 Bold"/>
              </a:rPr>
              <a:t>기획의도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058" y="123386"/>
            <a:ext cx="449130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1.</a:t>
            </a:r>
            <a:r>
              <a:rPr lang="en-US" sz="4200">
                <a:solidFill>
                  <a:srgbClr val="FFFFFF"/>
                </a:solidFill>
                <a:ea typeface="Tlab 돋움 미디움"/>
              </a:rPr>
              <a:t>프로젝트 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7483" y="3913782"/>
            <a:ext cx="8969252" cy="134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9"/>
              </a:lnSpc>
              <a:spcBef>
                <a:spcPct val="0"/>
              </a:spcBef>
            </a:pPr>
            <a:r>
              <a:rPr lang="en-US" sz="3906">
                <a:solidFill>
                  <a:srgbClr val="000000"/>
                </a:solidFill>
                <a:ea typeface="Tlab 돋움 미디움"/>
              </a:rPr>
              <a:t>기후위기의 심각성을 알리기 위한 플랫폼 및 기부처 연결 프로그램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2990" y="6667668"/>
            <a:ext cx="31033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02F1B"/>
                </a:solidFill>
                <a:ea typeface="Tlab 돋움 미디움 Bold"/>
              </a:rPr>
              <a:t>주요기능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962" y="8259142"/>
            <a:ext cx="9554773" cy="6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000000"/>
                </a:solidFill>
                <a:ea typeface="Tlab 돋움 미디움"/>
              </a:rPr>
              <a:t>나무를 심고 키워 뜨거운 지구의 온도를 낮추는 게임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25602A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508" y="3898982"/>
            <a:ext cx="3848137" cy="5165445"/>
          </a:xfrm>
          <a:custGeom>
            <a:avLst/>
            <a:gdLst/>
            <a:ahLst/>
            <a:cxnLst/>
            <a:rect l="l" t="t" r="r" b="b"/>
            <a:pathLst>
              <a:path w="3848137" h="5165445">
                <a:moveTo>
                  <a:pt x="0" y="0"/>
                </a:moveTo>
                <a:lnTo>
                  <a:pt x="3848137" y="0"/>
                </a:lnTo>
                <a:lnTo>
                  <a:pt x="3848137" y="5165445"/>
                </a:lnTo>
                <a:lnTo>
                  <a:pt x="0" y="516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00855" y="3681530"/>
            <a:ext cx="4846427" cy="5532497"/>
          </a:xfrm>
          <a:custGeom>
            <a:avLst/>
            <a:gdLst/>
            <a:ahLst/>
            <a:cxnLst/>
            <a:rect l="l" t="t" r="r" b="b"/>
            <a:pathLst>
              <a:path w="4846427" h="5532497">
                <a:moveTo>
                  <a:pt x="0" y="0"/>
                </a:moveTo>
                <a:lnTo>
                  <a:pt x="4846427" y="0"/>
                </a:lnTo>
                <a:lnTo>
                  <a:pt x="4846427" y="5532497"/>
                </a:lnTo>
                <a:lnTo>
                  <a:pt x="0" y="553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36" t="-8388" r="-15821" b="-948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66170" y="4904729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2560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57"/>
                </a:lnSpc>
              </a:pPr>
              <a:r>
                <a:rPr lang="en-US" sz="3469">
                  <a:solidFill>
                    <a:srgbClr val="FFFFFF"/>
                  </a:solidFill>
                  <a:ea typeface="Tlab 돋움 미디움"/>
                </a:rPr>
                <a:t>카드사</a:t>
              </a:r>
            </a:p>
            <a:p>
              <a:pPr algn="ctr">
                <a:lnSpc>
                  <a:spcPts val="4857"/>
                </a:lnSpc>
              </a:pPr>
              <a:r>
                <a:rPr lang="en-US" sz="3469">
                  <a:solidFill>
                    <a:srgbClr val="FFFFFF"/>
                  </a:solidFill>
                  <a:ea typeface="Tlab 돋움 미디움"/>
                </a:rPr>
                <a:t>마일리지</a:t>
              </a:r>
            </a:p>
            <a:p>
              <a:pPr algn="ctr">
                <a:lnSpc>
                  <a:spcPts val="4857"/>
                </a:lnSpc>
              </a:pPr>
              <a:r>
                <a:rPr lang="en-US" sz="3469">
                  <a:solidFill>
                    <a:srgbClr val="FFFFFF"/>
                  </a:solidFill>
                  <a:ea typeface="Tlab 돋움 미디움"/>
                </a:rPr>
                <a:t>적립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9058" y="123386"/>
            <a:ext cx="449130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1.</a:t>
            </a:r>
            <a:r>
              <a:rPr lang="en-US" sz="4200">
                <a:solidFill>
                  <a:srgbClr val="FFFFFF"/>
                </a:solidFill>
                <a:ea typeface="Tlab 돋움 미디움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9552" y="1479682"/>
            <a:ext cx="311271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Tlab 돋움 미디움 Bold"/>
              </a:rPr>
              <a:t>기대효과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2842" y="2874899"/>
            <a:ext cx="1507886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Tlab 돋움 미디움"/>
              </a:rPr>
              <a:t>메타버스에서 나무심기를 통한 카드사 마일리지 적립 후 이를 실제 나무 심기로 연결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5375" y="9191625"/>
            <a:ext cx="49068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Tlab 돋움 미디움"/>
              </a:rPr>
              <a:t>메타버스에서 나무 한 그루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76120" y="9191625"/>
            <a:ext cx="707915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lab 돋움 미디움"/>
              </a:rPr>
              <a:t>One tree Planted를 통한 나무 심기 </a:t>
            </a:r>
          </a:p>
        </p:txBody>
      </p:sp>
      <p:sp>
        <p:nvSpPr>
          <p:cNvPr id="16" name="Freeform 16"/>
          <p:cNvSpPr/>
          <p:nvPr/>
        </p:nvSpPr>
        <p:spPr>
          <a:xfrm>
            <a:off x="5424501" y="5965388"/>
            <a:ext cx="1288825" cy="964781"/>
          </a:xfrm>
          <a:custGeom>
            <a:avLst/>
            <a:gdLst/>
            <a:ahLst/>
            <a:cxnLst/>
            <a:rect l="l" t="t" r="r" b="b"/>
            <a:pathLst>
              <a:path w="1288825" h="964781">
                <a:moveTo>
                  <a:pt x="0" y="0"/>
                </a:moveTo>
                <a:lnTo>
                  <a:pt x="1288825" y="0"/>
                </a:lnTo>
                <a:lnTo>
                  <a:pt x="1288825" y="964781"/>
                </a:lnTo>
                <a:lnTo>
                  <a:pt x="0" y="964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4535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12030" y="5965388"/>
            <a:ext cx="1288825" cy="964781"/>
          </a:xfrm>
          <a:custGeom>
            <a:avLst/>
            <a:gdLst/>
            <a:ahLst/>
            <a:cxnLst/>
            <a:rect l="l" t="t" r="r" b="b"/>
            <a:pathLst>
              <a:path w="1288825" h="964781">
                <a:moveTo>
                  <a:pt x="0" y="0"/>
                </a:moveTo>
                <a:lnTo>
                  <a:pt x="1288825" y="0"/>
                </a:lnTo>
                <a:lnTo>
                  <a:pt x="1288825" y="964781"/>
                </a:lnTo>
                <a:lnTo>
                  <a:pt x="0" y="964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4535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25602A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058" y="123386"/>
            <a:ext cx="897494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1.</a:t>
            </a:r>
            <a:r>
              <a:rPr lang="en-US" sz="4200">
                <a:solidFill>
                  <a:srgbClr val="FFFFFF"/>
                </a:solidFill>
                <a:ea typeface="Tlab 돋움 미디움"/>
              </a:rPr>
              <a:t>프로젝트 개요 - 기획배경</a:t>
            </a:r>
          </a:p>
        </p:txBody>
      </p:sp>
      <p:sp>
        <p:nvSpPr>
          <p:cNvPr id="7" name="Freeform 7"/>
          <p:cNvSpPr/>
          <p:nvPr/>
        </p:nvSpPr>
        <p:spPr>
          <a:xfrm>
            <a:off x="9766370" y="5143500"/>
            <a:ext cx="6111291" cy="4675931"/>
          </a:xfrm>
          <a:custGeom>
            <a:avLst/>
            <a:gdLst/>
            <a:ahLst/>
            <a:cxnLst/>
            <a:rect l="l" t="t" r="r" b="b"/>
            <a:pathLst>
              <a:path w="6111291" h="4675931">
                <a:moveTo>
                  <a:pt x="0" y="0"/>
                </a:moveTo>
                <a:lnTo>
                  <a:pt x="6111292" y="0"/>
                </a:lnTo>
                <a:lnTo>
                  <a:pt x="6111292" y="4675931"/>
                </a:lnTo>
                <a:lnTo>
                  <a:pt x="0" y="4675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37157" y="7911653"/>
            <a:ext cx="2150843" cy="2115892"/>
          </a:xfrm>
          <a:custGeom>
            <a:avLst/>
            <a:gdLst/>
            <a:ahLst/>
            <a:cxnLst/>
            <a:rect l="l" t="t" r="r" b="b"/>
            <a:pathLst>
              <a:path w="2150843" h="2115892">
                <a:moveTo>
                  <a:pt x="0" y="0"/>
                </a:moveTo>
                <a:lnTo>
                  <a:pt x="2150843" y="0"/>
                </a:lnTo>
                <a:lnTo>
                  <a:pt x="2150843" y="2115892"/>
                </a:lnTo>
                <a:lnTo>
                  <a:pt x="0" y="211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031" y="8554478"/>
            <a:ext cx="4285285" cy="1473067"/>
          </a:xfrm>
          <a:custGeom>
            <a:avLst/>
            <a:gdLst/>
            <a:ahLst/>
            <a:cxnLst/>
            <a:rect l="l" t="t" r="r" b="b"/>
            <a:pathLst>
              <a:path w="4285285" h="1473067">
                <a:moveTo>
                  <a:pt x="0" y="0"/>
                </a:moveTo>
                <a:lnTo>
                  <a:pt x="4285285" y="0"/>
                </a:lnTo>
                <a:lnTo>
                  <a:pt x="4285285" y="1473067"/>
                </a:lnTo>
                <a:lnTo>
                  <a:pt x="0" y="1473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1490" y="8715375"/>
            <a:ext cx="564908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Tlab 돋움 미디움"/>
              </a:rPr>
              <a:t>탄소 배출량의 증가로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Tlab 돋움 미디움"/>
              </a:rPr>
              <a:t>지표면의 온도 상승</a:t>
            </a:r>
          </a:p>
        </p:txBody>
      </p:sp>
      <p:sp>
        <p:nvSpPr>
          <p:cNvPr id="11" name="Freeform 11"/>
          <p:cNvSpPr/>
          <p:nvPr/>
        </p:nvSpPr>
        <p:spPr>
          <a:xfrm>
            <a:off x="534729" y="2020119"/>
            <a:ext cx="8243601" cy="3997989"/>
          </a:xfrm>
          <a:custGeom>
            <a:avLst/>
            <a:gdLst/>
            <a:ahLst/>
            <a:cxnLst/>
            <a:rect l="l" t="t" r="r" b="b"/>
            <a:pathLst>
              <a:path w="8243601" h="3997989">
                <a:moveTo>
                  <a:pt x="0" y="0"/>
                </a:moveTo>
                <a:lnTo>
                  <a:pt x="8243600" y="0"/>
                </a:lnTo>
                <a:lnTo>
                  <a:pt x="8243600" y="3997989"/>
                </a:lnTo>
                <a:lnTo>
                  <a:pt x="0" y="3997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0342">
            <a:off x="5625388" y="2919877"/>
            <a:ext cx="865555" cy="861978"/>
          </a:xfrm>
          <a:custGeom>
            <a:avLst/>
            <a:gdLst/>
            <a:ahLst/>
            <a:cxnLst/>
            <a:rect l="l" t="t" r="r" b="b"/>
            <a:pathLst>
              <a:path w="865555" h="861978">
                <a:moveTo>
                  <a:pt x="0" y="0"/>
                </a:moveTo>
                <a:lnTo>
                  <a:pt x="865555" y="0"/>
                </a:lnTo>
                <a:lnTo>
                  <a:pt x="865555" y="861978"/>
                </a:lnTo>
                <a:lnTo>
                  <a:pt x="0" y="861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945657" y="2624619"/>
            <a:ext cx="888622" cy="24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/>
                </a:solidFill>
                <a:latin typeface="TDTD가온"/>
              </a:rPr>
              <a:t>33.8GtCO2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54377" y="2462658"/>
            <a:ext cx="871183" cy="1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"/>
              </a:lnSpc>
              <a:spcBef>
                <a:spcPct val="0"/>
              </a:spcBef>
            </a:pPr>
            <a:r>
              <a:rPr lang="en-US" sz="1074">
                <a:solidFill>
                  <a:srgbClr val="000000"/>
                </a:solidFill>
                <a:latin typeface="TDTD가온"/>
              </a:rPr>
              <a:t>2022 탄소배출량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8329" y="2599695"/>
            <a:ext cx="884917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lab 돋움 미디움"/>
              </a:rPr>
              <a:t>2022년 세계 탄소배출량은 2021년에 비해 2.5% 증가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Tlab 돋움 미디움"/>
              </a:rPr>
              <a:t>세계 경제 침체에도 불구하고 사상 최고치 기록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25602A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6382" y="6056925"/>
            <a:ext cx="1288825" cy="964781"/>
          </a:xfrm>
          <a:custGeom>
            <a:avLst/>
            <a:gdLst/>
            <a:ahLst/>
            <a:cxnLst/>
            <a:rect l="l" t="t" r="r" b="b"/>
            <a:pathLst>
              <a:path w="1288825" h="964781">
                <a:moveTo>
                  <a:pt x="0" y="0"/>
                </a:moveTo>
                <a:lnTo>
                  <a:pt x="1288825" y="0"/>
                </a:lnTo>
                <a:lnTo>
                  <a:pt x="1288825" y="964782"/>
                </a:lnTo>
                <a:lnTo>
                  <a:pt x="0" y="964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45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50436" y="2931596"/>
            <a:ext cx="6808864" cy="1965653"/>
          </a:xfrm>
          <a:custGeom>
            <a:avLst/>
            <a:gdLst/>
            <a:ahLst/>
            <a:cxnLst/>
            <a:rect l="l" t="t" r="r" b="b"/>
            <a:pathLst>
              <a:path w="6808864" h="1965653">
                <a:moveTo>
                  <a:pt x="0" y="0"/>
                </a:moveTo>
                <a:lnTo>
                  <a:pt x="6808864" y="0"/>
                </a:lnTo>
                <a:lnTo>
                  <a:pt x="6808864" y="1965653"/>
                </a:lnTo>
                <a:lnTo>
                  <a:pt x="0" y="1965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96" t="-5977" r="-11120" b="-577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47271" y="5354449"/>
            <a:ext cx="3707597" cy="2681966"/>
          </a:xfrm>
          <a:custGeom>
            <a:avLst/>
            <a:gdLst/>
            <a:ahLst/>
            <a:cxnLst/>
            <a:rect l="l" t="t" r="r" b="b"/>
            <a:pathLst>
              <a:path w="3707597" h="2681966">
                <a:moveTo>
                  <a:pt x="0" y="0"/>
                </a:moveTo>
                <a:lnTo>
                  <a:pt x="3707597" y="0"/>
                </a:lnTo>
                <a:lnTo>
                  <a:pt x="3707597" y="2681966"/>
                </a:lnTo>
                <a:lnTo>
                  <a:pt x="0" y="2681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65" r="-140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12474" y="5002024"/>
            <a:ext cx="2070061" cy="2109802"/>
          </a:xfrm>
          <a:custGeom>
            <a:avLst/>
            <a:gdLst/>
            <a:ahLst/>
            <a:cxnLst/>
            <a:rect l="l" t="t" r="r" b="b"/>
            <a:pathLst>
              <a:path w="2070061" h="2109802">
                <a:moveTo>
                  <a:pt x="0" y="0"/>
                </a:moveTo>
                <a:lnTo>
                  <a:pt x="2070061" y="0"/>
                </a:lnTo>
                <a:lnTo>
                  <a:pt x="2070061" y="2109802"/>
                </a:lnTo>
                <a:lnTo>
                  <a:pt x="0" y="2109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521" t="-13680" r="-43624" b="-7156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67147" y="7216601"/>
            <a:ext cx="1960714" cy="719686"/>
          </a:xfrm>
          <a:custGeom>
            <a:avLst/>
            <a:gdLst/>
            <a:ahLst/>
            <a:cxnLst/>
            <a:rect l="l" t="t" r="r" b="b"/>
            <a:pathLst>
              <a:path w="1960714" h="719686">
                <a:moveTo>
                  <a:pt x="0" y="0"/>
                </a:moveTo>
                <a:lnTo>
                  <a:pt x="1960715" y="0"/>
                </a:lnTo>
                <a:lnTo>
                  <a:pt x="1960715" y="719686"/>
                </a:lnTo>
                <a:lnTo>
                  <a:pt x="0" y="719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585" t="-363909" r="-46869" b="-5947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2199" y="4723773"/>
            <a:ext cx="6762118" cy="3363966"/>
          </a:xfrm>
          <a:custGeom>
            <a:avLst/>
            <a:gdLst/>
            <a:ahLst/>
            <a:cxnLst/>
            <a:rect l="l" t="t" r="r" b="b"/>
            <a:pathLst>
              <a:path w="6762118" h="3363966">
                <a:moveTo>
                  <a:pt x="0" y="0"/>
                </a:moveTo>
                <a:lnTo>
                  <a:pt x="6762118" y="0"/>
                </a:lnTo>
                <a:lnTo>
                  <a:pt x="6762118" y="3363966"/>
                </a:lnTo>
                <a:lnTo>
                  <a:pt x="0" y="336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9058" y="123386"/>
            <a:ext cx="768611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1.</a:t>
            </a:r>
            <a:r>
              <a:rPr lang="en-US" sz="4200">
                <a:solidFill>
                  <a:srgbClr val="FFFFFF"/>
                </a:solidFill>
                <a:ea typeface="Tlab 돋움 미디움"/>
              </a:rPr>
              <a:t>프로젝트 개요 - 기대효과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360" y="1867971"/>
            <a:ext cx="179332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ea typeface="Tlab 돋움 미디움 Bold"/>
              </a:rPr>
              <a:t>기존 메타버스 성공 사례를 벤치마킹하여 기관, 기업과 협력하여 나무 심기 캠페인 증진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9079" y="8412858"/>
            <a:ext cx="6111578" cy="102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000000"/>
                </a:solidFill>
                <a:ea typeface="Tlab 돋움 미디움"/>
              </a:rPr>
              <a:t>다양한 지자체와 협업 - 실제 나무 심기 </a:t>
            </a:r>
          </a:p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000000"/>
                </a:solidFill>
                <a:ea typeface="Tlab 돋움 미디움"/>
              </a:rPr>
              <a:t>성공적인 레퍼런스 답습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919" y="8211564"/>
            <a:ext cx="6120677" cy="4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ea typeface="Tlab 돋움 미디움"/>
              </a:rPr>
              <a:t>가상의 세계에서 심어진 나무는 실제 산불피해 지역에 나무 2그루가 심어져 산불피해지 복원을 간접 참여한다. https://www.etnews.com/20220323000051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257" y="3258267"/>
            <a:ext cx="6355060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Tlab 돋움 미디움"/>
              </a:rPr>
              <a:t>산림청, 산불피해지 메타버스 구현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lab 돋움 미디움"/>
              </a:rPr>
              <a:t>&gt; 나무 심기 운동으로 발전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F1461F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6828" y="2419736"/>
            <a:ext cx="3336526" cy="3022900"/>
          </a:xfrm>
          <a:custGeom>
            <a:avLst/>
            <a:gdLst/>
            <a:ahLst/>
            <a:cxnLst/>
            <a:rect l="l" t="t" r="r" b="b"/>
            <a:pathLst>
              <a:path w="3336526" h="3022900">
                <a:moveTo>
                  <a:pt x="0" y="0"/>
                </a:moveTo>
                <a:lnTo>
                  <a:pt x="3336527" y="0"/>
                </a:lnTo>
                <a:lnTo>
                  <a:pt x="3336527" y="3022900"/>
                </a:lnTo>
                <a:lnTo>
                  <a:pt x="0" y="3022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62311" y="6505605"/>
            <a:ext cx="3459249" cy="3022900"/>
          </a:xfrm>
          <a:custGeom>
            <a:avLst/>
            <a:gdLst/>
            <a:ahLst/>
            <a:cxnLst/>
            <a:rect l="l" t="t" r="r" b="b"/>
            <a:pathLst>
              <a:path w="3459249" h="3022900">
                <a:moveTo>
                  <a:pt x="0" y="0"/>
                </a:moveTo>
                <a:lnTo>
                  <a:pt x="3459249" y="0"/>
                </a:lnTo>
                <a:lnTo>
                  <a:pt x="3459249" y="3022900"/>
                </a:lnTo>
                <a:lnTo>
                  <a:pt x="0" y="302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9058" y="123386"/>
            <a:ext cx="74611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2.유사 프로젝트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3821" y="2902149"/>
            <a:ext cx="1843134" cy="46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Tlab 돋움 미디움"/>
              </a:rPr>
              <a:t>1.트리플래닛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9921" y="7020219"/>
            <a:ext cx="1994173" cy="47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2829">
                <a:solidFill>
                  <a:srgbClr val="000000"/>
                </a:solidFill>
                <a:latin typeface="Tlab 돋움 미디움"/>
              </a:rPr>
              <a:t>2.플랜트월드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76942" y="3566271"/>
            <a:ext cx="4634929" cy="133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754" lvl="1" indent="-276877">
              <a:lnSpc>
                <a:spcPts val="3590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ea typeface="Tlab 돋움 미디움"/>
              </a:rPr>
              <a:t>나무를 심는 것만을 위한 게임</a:t>
            </a:r>
          </a:p>
          <a:p>
            <a:pPr marL="553754" lvl="1" indent="-276877">
              <a:lnSpc>
                <a:spcPts val="3590"/>
              </a:lnSpc>
              <a:buFont typeface="Arial"/>
              <a:buChar char="•"/>
            </a:pPr>
            <a:r>
              <a:rPr lang="en-US" sz="2564">
                <a:solidFill>
                  <a:srgbClr val="000000"/>
                </a:solidFill>
                <a:latin typeface="Tlab 돋움 미디움"/>
              </a:rPr>
              <a:t>2D UI로 게임성을 개선하기 위한 노력이 필요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6828" y="7695233"/>
            <a:ext cx="5430515" cy="127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917" lvl="1" indent="-264958" algn="just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ea typeface="Tlab 돋움 미디움"/>
              </a:rPr>
              <a:t>기후 변화에 맞서 싸우는 시뮬레이션 모바일 게임</a:t>
            </a:r>
          </a:p>
          <a:p>
            <a:pPr marL="529917" lvl="1" indent="-264958" algn="just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ea typeface="Tlab 돋움 미디움"/>
              </a:rPr>
              <a:t>현금결제 유도, 복잡한 게임 방식</a:t>
            </a:r>
          </a:p>
        </p:txBody>
      </p:sp>
      <p:sp>
        <p:nvSpPr>
          <p:cNvPr id="13" name="Freeform 13"/>
          <p:cNvSpPr/>
          <p:nvPr/>
        </p:nvSpPr>
        <p:spPr>
          <a:xfrm>
            <a:off x="9726417" y="3091390"/>
            <a:ext cx="8206767" cy="3765717"/>
          </a:xfrm>
          <a:custGeom>
            <a:avLst/>
            <a:gdLst/>
            <a:ahLst/>
            <a:cxnLst/>
            <a:rect l="l" t="t" r="r" b="b"/>
            <a:pathLst>
              <a:path w="8206767" h="3765717">
                <a:moveTo>
                  <a:pt x="0" y="0"/>
                </a:moveTo>
                <a:lnTo>
                  <a:pt x="8206767" y="0"/>
                </a:lnTo>
                <a:lnTo>
                  <a:pt x="8206767" y="3765716"/>
                </a:lnTo>
                <a:lnTo>
                  <a:pt x="0" y="3765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726417" y="7232669"/>
            <a:ext cx="8206767" cy="170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742" lvl="1" indent="-26137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000000"/>
                </a:solidFill>
                <a:latin typeface="Tlab 돋움 미디움"/>
              </a:rPr>
              <a:t>3D 형태의 게임 방식, 귀여운 캐릭터 -&gt; 시각적인 힐링 효과</a:t>
            </a:r>
          </a:p>
          <a:p>
            <a:pPr marL="522742" lvl="1" indent="-26137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000000"/>
                </a:solidFill>
                <a:ea typeface="Tlab 돋움 미디움"/>
              </a:rPr>
              <a:t>여유로운 크레딧 제공 -&gt; 과금 유도 방지</a:t>
            </a:r>
          </a:p>
          <a:p>
            <a:pPr marL="522742" lvl="1" indent="-26137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000000"/>
                </a:solidFill>
                <a:ea typeface="Tlab 돋움 미디움"/>
              </a:rPr>
              <a:t>나무를 심는다 라는 단순한 게임 방식 -&gt; 난이도 하향</a:t>
            </a:r>
          </a:p>
          <a:p>
            <a:pPr marL="522742" lvl="1" indent="-26137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000000"/>
                </a:solidFill>
                <a:ea typeface="Tlab 돋움 미디움"/>
              </a:rPr>
              <a:t>기후 변화에 따라 실시간 변하는 배경 -&gt; 환경 개선 인식 고취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93"/>
            <a:ext cx="18288000" cy="1157998"/>
            <a:chOff x="0" y="0"/>
            <a:chExt cx="4816593" cy="30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4987"/>
            </a:xfrm>
            <a:custGeom>
              <a:avLst/>
              <a:gdLst/>
              <a:ahLst/>
              <a:cxnLst/>
              <a:rect l="l" t="t" r="r" b="b"/>
              <a:pathLst>
                <a:path w="4816592" h="304987">
                  <a:moveTo>
                    <a:pt x="0" y="0"/>
                  </a:moveTo>
                  <a:lnTo>
                    <a:pt x="4816592" y="0"/>
                  </a:lnTo>
                  <a:lnTo>
                    <a:pt x="4816592" y="304987"/>
                  </a:lnTo>
                  <a:lnTo>
                    <a:pt x="0" y="304987"/>
                  </a:lnTo>
                  <a:lnTo>
                    <a:pt x="0" y="0"/>
                  </a:lnTo>
                </a:path>
              </a:pathLst>
            </a:custGeom>
            <a:solidFill>
              <a:srgbClr val="2C50D4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94038" y="175304"/>
            <a:ext cx="4729966" cy="783107"/>
          </a:xfrm>
          <a:custGeom>
            <a:avLst/>
            <a:gdLst/>
            <a:ahLst/>
            <a:cxnLst/>
            <a:rect l="l" t="t" r="r" b="b"/>
            <a:pathLst>
              <a:path w="4729966" h="783107">
                <a:moveTo>
                  <a:pt x="0" y="0"/>
                </a:moveTo>
                <a:lnTo>
                  <a:pt x="4729966" y="0"/>
                </a:lnTo>
                <a:lnTo>
                  <a:pt x="4729966" y="783107"/>
                </a:lnTo>
                <a:lnTo>
                  <a:pt x="0" y="7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88332" y="3248758"/>
            <a:ext cx="4933358" cy="1789154"/>
          </a:xfrm>
          <a:custGeom>
            <a:avLst/>
            <a:gdLst/>
            <a:ahLst/>
            <a:cxnLst/>
            <a:rect l="l" t="t" r="r" b="b"/>
            <a:pathLst>
              <a:path w="4933358" h="1789154">
                <a:moveTo>
                  <a:pt x="0" y="0"/>
                </a:moveTo>
                <a:lnTo>
                  <a:pt x="4933358" y="0"/>
                </a:lnTo>
                <a:lnTo>
                  <a:pt x="4933358" y="1789154"/>
                </a:lnTo>
                <a:lnTo>
                  <a:pt x="0" y="178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81331" y="7069495"/>
            <a:ext cx="4547360" cy="2789048"/>
          </a:xfrm>
          <a:custGeom>
            <a:avLst/>
            <a:gdLst/>
            <a:ahLst/>
            <a:cxnLst/>
            <a:rect l="l" t="t" r="r" b="b"/>
            <a:pathLst>
              <a:path w="4547360" h="2789048">
                <a:moveTo>
                  <a:pt x="0" y="0"/>
                </a:moveTo>
                <a:lnTo>
                  <a:pt x="4547360" y="0"/>
                </a:lnTo>
                <a:lnTo>
                  <a:pt x="4547360" y="2789048"/>
                </a:lnTo>
                <a:lnTo>
                  <a:pt x="0" y="278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94885" y="7069495"/>
            <a:ext cx="5750608" cy="2512108"/>
          </a:xfrm>
          <a:custGeom>
            <a:avLst/>
            <a:gdLst/>
            <a:ahLst/>
            <a:cxnLst/>
            <a:rect l="l" t="t" r="r" b="b"/>
            <a:pathLst>
              <a:path w="5750608" h="2512108">
                <a:moveTo>
                  <a:pt x="0" y="0"/>
                </a:moveTo>
                <a:lnTo>
                  <a:pt x="5750607" y="0"/>
                </a:lnTo>
                <a:lnTo>
                  <a:pt x="5750607" y="2512108"/>
                </a:lnTo>
                <a:lnTo>
                  <a:pt x="0" y="2512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732" b="-6218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4503" y="3399272"/>
            <a:ext cx="6091370" cy="1860414"/>
          </a:xfrm>
          <a:custGeom>
            <a:avLst/>
            <a:gdLst/>
            <a:ahLst/>
            <a:cxnLst/>
            <a:rect l="l" t="t" r="r" b="b"/>
            <a:pathLst>
              <a:path w="6091370" h="1860414">
                <a:moveTo>
                  <a:pt x="0" y="0"/>
                </a:moveTo>
                <a:lnTo>
                  <a:pt x="6091371" y="0"/>
                </a:lnTo>
                <a:lnTo>
                  <a:pt x="6091371" y="1860414"/>
                </a:lnTo>
                <a:lnTo>
                  <a:pt x="0" y="186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31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058" y="123386"/>
            <a:ext cx="74611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Tlab 돋움 미디움"/>
              </a:rPr>
              <a:t>3.팀 소개 - 팀원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20569" y="2042258"/>
            <a:ext cx="4308839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lab 돋움 미디움"/>
              </a:rPr>
              <a:t>데이터사이언스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lab 돋움 미디움"/>
              </a:rPr>
              <a:t>조희재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1185" y="2051783"/>
            <a:ext cx="6529090" cy="118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Tlab 돋움 미디움"/>
              </a:rPr>
              <a:t>유니티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lab 돋움 미디움"/>
              </a:rPr>
              <a:t>최연우, 조선빈, 정예온, 손동한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92351" y="5862995"/>
            <a:ext cx="3073598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lab 돋움 미디움"/>
              </a:rPr>
              <a:t>서버개발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lab 돋움 미디움"/>
              </a:rPr>
              <a:t>김태현, 박소연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4648" y="6003925"/>
            <a:ext cx="164068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lab 돋움 미디움"/>
              </a:rPr>
              <a:t>3D 모델링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lab 돋움 미디움"/>
              </a:rPr>
              <a:t>이은서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362</Words>
  <Application>Microsoft Office PowerPoint</Application>
  <PresentationFormat>사용자 지정</PresentationFormat>
  <Paragraphs>95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TDTD가온</vt:lpstr>
      <vt:lpstr>Arial</vt:lpstr>
      <vt:lpstr>Tlab 돋움 미디움 Bold</vt:lpstr>
      <vt:lpstr>Tlab 돋움 미디움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1그룹_6팀_PPT</dc:title>
  <dc:creator>user</dc:creator>
  <cp:lastModifiedBy>user</cp:lastModifiedBy>
  <cp:revision>2</cp:revision>
  <dcterms:created xsi:type="dcterms:W3CDTF">2006-08-16T00:00:00Z</dcterms:created>
  <dcterms:modified xsi:type="dcterms:W3CDTF">2023-08-31T22:07:04Z</dcterms:modified>
  <dc:identifier>DAFtF32p-3E</dc:identifier>
</cp:coreProperties>
</file>